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27F97BB-C833-4FB7-BDE5-3F7075034690}" styleName="Stil teme 2 - Isticanje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F028370-4F9E-4602-87E7-16622EEF3F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3B573E34-013D-4760-A438-33C7CAEFF2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5A6CC2F-D7EC-42D4-A88C-81F62DF72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B69AF-3208-4F12-9275-E69FAFA31C85}" type="datetimeFigureOut">
              <a:rPr lang="hr-HR" smtClean="0"/>
              <a:t>30.12.2017.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494EAC5-ABE9-42BF-AC91-27B530627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B7DAA6E-B499-46EE-B8B8-FA7AF6B90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7E1D-DD5F-4F72-9E98-D3AED0C3DDC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87363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1C23076-1124-4CD3-A924-975D05B13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007A923F-7A28-43AE-96B4-997AD6EA44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D7D88A4-1D27-490A-A7EB-57BD3D3DA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B69AF-3208-4F12-9275-E69FAFA31C85}" type="datetimeFigureOut">
              <a:rPr lang="hr-HR" smtClean="0"/>
              <a:t>30.12.2017.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33E1CE8-FA8F-4467-B266-3B1D36B9C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18B4896-12A9-4F64-B6C4-E02BA0504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7E1D-DD5F-4F72-9E98-D3AED0C3DDC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16377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A3EB08EA-F2ED-4F48-B8D5-4A85018EF3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78638440-5D9E-49BC-888E-BD79322133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C2EF4D7-D73F-4FD0-BB05-B70B00DAF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B69AF-3208-4F12-9275-E69FAFA31C85}" type="datetimeFigureOut">
              <a:rPr lang="hr-HR" smtClean="0"/>
              <a:t>30.12.2017.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B4BF46E-6CDB-455B-B028-8C8E94C5E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A46A48F-9E83-4DF9-BA5D-78BBFBB19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7E1D-DD5F-4F72-9E98-D3AED0C3DDC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36206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330811F-3458-4179-A6AE-9DC23172F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C0596F3-252A-4B3A-A0C5-D3EA42D4D5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0868B91-4F38-4A4E-9D6F-CD9D5DC9D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B69AF-3208-4F12-9275-E69FAFA31C85}" type="datetimeFigureOut">
              <a:rPr lang="hr-HR" smtClean="0"/>
              <a:t>30.12.2017.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EC8A78B-899B-4525-A3ED-33B3DA994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C8A779B-6F6C-46DB-9E86-A97C53C78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7E1D-DD5F-4F72-9E98-D3AED0C3DDC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24532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EE9D78B-74D8-442E-91A1-8CB07359C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611BB7B5-9063-43A2-AA13-6A8F00856D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9DE25EB-E5F7-475D-B162-2BF06BF4C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B69AF-3208-4F12-9275-E69FAFA31C85}" type="datetimeFigureOut">
              <a:rPr lang="hr-HR" smtClean="0"/>
              <a:t>30.12.2017.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CF41952-C6D8-4F83-9C5F-CA5DFD462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B99CAD8-C416-4EB8-BA3E-CF9D88F75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7E1D-DD5F-4F72-9E98-D3AED0C3DDC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0511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04F376B-AA49-4E99-98FD-374CF7485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9A16F7B-F48C-434A-86BD-05FA4638C2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111642B6-7932-45DF-A0CB-57C2DB2138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0B9516E0-4241-4D49-B36A-4EB53781B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B69AF-3208-4F12-9275-E69FAFA31C85}" type="datetimeFigureOut">
              <a:rPr lang="hr-HR" smtClean="0"/>
              <a:t>30.12.2017.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91849C29-CE48-49B4-8A9C-5F1971DCE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1A97761B-D02E-49E2-9D0C-765EC27FF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7E1D-DD5F-4F72-9E98-D3AED0C3DDC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78595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D9842B3-1F6D-4DED-95C8-9ACA95B54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FEA44CD3-BCA2-433D-8E4F-5F3AB76A16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765D7453-C3D0-4E81-A35F-8B960106AF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A97EFB1C-4443-4021-84DB-BCCE3F03EF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03356B95-14E1-45A4-A539-235737BC20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2C370267-9A27-42D3-A95E-97A090D68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B69AF-3208-4F12-9275-E69FAFA31C85}" type="datetimeFigureOut">
              <a:rPr lang="hr-HR" smtClean="0"/>
              <a:t>30.12.2017.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2CBB2208-99C2-4763-BFD9-5DF47E614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1DD4E02E-36D3-46DC-A707-41E4EA91D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7E1D-DD5F-4F72-9E98-D3AED0C3DDC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61426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1DAB049-893D-4673-86D9-22F5C8FDB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B8594521-D431-4571-B4C0-AFAD32ECC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B69AF-3208-4F12-9275-E69FAFA31C85}" type="datetimeFigureOut">
              <a:rPr lang="hr-HR" smtClean="0"/>
              <a:t>30.12.2017.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92BA3810-9CF5-4848-8A5F-D1B7DD033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01950371-E737-413F-902A-75B613C33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7E1D-DD5F-4F72-9E98-D3AED0C3DDC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46508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2D8A6156-79FC-4228-BB7A-71E21E76E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B69AF-3208-4F12-9275-E69FAFA31C85}" type="datetimeFigureOut">
              <a:rPr lang="hr-HR" smtClean="0"/>
              <a:t>30.12.2017.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FB00A58C-21EC-4109-9906-9BCA3FCC5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7E665614-1B2F-47A5-95E9-465579867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7E1D-DD5F-4F72-9E98-D3AED0C3DDC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74935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EEAD6D6-5CD4-4299-B50D-4CA10F614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FF97900-761F-4910-8429-9F8282D6DA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7A52C595-8953-48C9-B92D-2488095E9C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BEDF9317-5C88-4521-AC39-03A823392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B69AF-3208-4F12-9275-E69FAFA31C85}" type="datetimeFigureOut">
              <a:rPr lang="hr-HR" smtClean="0"/>
              <a:t>30.12.2017.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3A7A2804-A89B-450A-BE82-C3250ADB1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08E9A3D5-78B7-4052-8B2E-A14D4E991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7E1D-DD5F-4F72-9E98-D3AED0C3DDC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33698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790BB5A-4118-4378-B8E9-3861E4DCB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70A86A74-2E89-4A54-B515-11D92CF13A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FC0FB22E-44F4-442D-9CCB-6F55E9D7EB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C7FA5FCA-2127-408F-BF8D-27E44500D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B69AF-3208-4F12-9275-E69FAFA31C85}" type="datetimeFigureOut">
              <a:rPr lang="hr-HR" smtClean="0"/>
              <a:t>30.12.2017.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882C7F2E-F6ED-440F-B72A-678F78437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1BECB142-2797-4A04-BF71-8C879B03A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7E1D-DD5F-4F72-9E98-D3AED0C3DDC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03317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6C4E5921-26EC-4A2D-8650-33B12AD67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A243FD08-3AF7-4368-9FA5-3A3C0A04A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5EA3978-B90B-467E-98A8-1E597D7117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B69AF-3208-4F12-9275-E69FAFA31C85}" type="datetimeFigureOut">
              <a:rPr lang="hr-HR" smtClean="0"/>
              <a:t>30.12.2017.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1B4A920-3375-4BA2-9A18-5D327ADD7A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FE12442-B960-47F4-A021-51C20DDE34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D7E1D-DD5F-4F72-9E98-D3AED0C3DDC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21741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C1A7AB8-38ED-44A8-AEB1-231E35D928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>
                <a:solidFill>
                  <a:schemeClr val="accent1">
                    <a:lumMod val="50000"/>
                  </a:schemeClr>
                </a:solidFill>
              </a:rPr>
              <a:t>motivacija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552E7EEC-747B-418C-9067-481C74C87B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9A6925E0-D789-45EA-BB54-B99506A654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4884" y="2702257"/>
            <a:ext cx="3439235" cy="3766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571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:a16="http://schemas.microsoft.com/office/drawing/2014/main" id="{F26BD1E1-1439-431F-B61F-76E0062FD9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2" y="0"/>
            <a:ext cx="12178748" cy="6858000"/>
          </a:xfrm>
          <a:prstGeom prst="rect">
            <a:avLst/>
          </a:prstGeom>
        </p:spPr>
      </p:pic>
      <p:sp>
        <p:nvSpPr>
          <p:cNvPr id="10" name="Pravokutnik 9">
            <a:extLst>
              <a:ext uri="{FF2B5EF4-FFF2-40B4-BE49-F238E27FC236}">
                <a16:creationId xmlns:a16="http://schemas.microsoft.com/office/drawing/2014/main" id="{14B620F5-1E2C-411C-9E49-0EE55F2F513C}"/>
              </a:ext>
            </a:extLst>
          </p:cNvPr>
          <p:cNvSpPr/>
          <p:nvPr/>
        </p:nvSpPr>
        <p:spPr>
          <a:xfrm>
            <a:off x="13252" y="0"/>
            <a:ext cx="3034748" cy="166977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chemeClr val="tx1"/>
                </a:solidFill>
              </a:rPr>
              <a:t>uspoređivanje po sličnosti</a:t>
            </a:r>
          </a:p>
        </p:txBody>
      </p:sp>
      <p:sp>
        <p:nvSpPr>
          <p:cNvPr id="11" name="Pravokutnik 10">
            <a:extLst>
              <a:ext uri="{FF2B5EF4-FFF2-40B4-BE49-F238E27FC236}">
                <a16:creationId xmlns:a16="http://schemas.microsoft.com/office/drawing/2014/main" id="{18EDDE6F-028B-4AE6-8001-64CE1B23E717}"/>
              </a:ext>
            </a:extLst>
          </p:cNvPr>
          <p:cNvSpPr/>
          <p:nvPr/>
        </p:nvSpPr>
        <p:spPr>
          <a:xfrm>
            <a:off x="3034748" y="1681"/>
            <a:ext cx="3034748" cy="166977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chemeClr val="tx1"/>
                </a:solidFill>
              </a:rPr>
              <a:t>uspoređivanje po različitosti</a:t>
            </a:r>
          </a:p>
        </p:txBody>
      </p:sp>
      <p:sp>
        <p:nvSpPr>
          <p:cNvPr id="12" name="Pravokutnik 11">
            <a:extLst>
              <a:ext uri="{FF2B5EF4-FFF2-40B4-BE49-F238E27FC236}">
                <a16:creationId xmlns:a16="http://schemas.microsoft.com/office/drawing/2014/main" id="{CD2829B9-35BE-44EC-92DC-12431419922B}"/>
              </a:ext>
            </a:extLst>
          </p:cNvPr>
          <p:cNvSpPr/>
          <p:nvPr/>
        </p:nvSpPr>
        <p:spPr>
          <a:xfrm>
            <a:off x="6081560" y="0"/>
            <a:ext cx="3034748" cy="166977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chemeClr val="tx1"/>
                </a:solidFill>
              </a:rPr>
              <a:t>doživljavamo je osjetilom vida</a:t>
            </a:r>
          </a:p>
        </p:txBody>
      </p:sp>
      <p:sp>
        <p:nvSpPr>
          <p:cNvPr id="13" name="Pravokutnik 12">
            <a:extLst>
              <a:ext uri="{FF2B5EF4-FFF2-40B4-BE49-F238E27FC236}">
                <a16:creationId xmlns:a16="http://schemas.microsoft.com/office/drawing/2014/main" id="{9F4B1730-48AD-41E5-81E6-708C90DF25BD}"/>
              </a:ext>
            </a:extLst>
          </p:cNvPr>
          <p:cNvSpPr/>
          <p:nvPr/>
        </p:nvSpPr>
        <p:spPr>
          <a:xfrm>
            <a:off x="9090992" y="0"/>
            <a:ext cx="3058876" cy="166977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chemeClr val="tx1"/>
                </a:solidFill>
              </a:rPr>
              <a:t>poticaj umjetniku da stvori umjetničko djelo</a:t>
            </a:r>
          </a:p>
        </p:txBody>
      </p:sp>
      <p:sp>
        <p:nvSpPr>
          <p:cNvPr id="14" name="Pravokutnik 13">
            <a:extLst>
              <a:ext uri="{FF2B5EF4-FFF2-40B4-BE49-F238E27FC236}">
                <a16:creationId xmlns:a16="http://schemas.microsoft.com/office/drawing/2014/main" id="{C72079B7-59BF-4565-84E8-B364EA4FC3D4}"/>
              </a:ext>
            </a:extLst>
          </p:cNvPr>
          <p:cNvSpPr/>
          <p:nvPr/>
        </p:nvSpPr>
        <p:spPr>
          <a:xfrm>
            <a:off x="9115714" y="1669774"/>
            <a:ext cx="3034748" cy="166977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chemeClr val="tx1"/>
                </a:solidFill>
              </a:rPr>
              <a:t>ono o čemu djelo govori</a:t>
            </a:r>
          </a:p>
        </p:txBody>
      </p:sp>
      <p:sp>
        <p:nvSpPr>
          <p:cNvPr id="15" name="Pravokutnik 14">
            <a:extLst>
              <a:ext uri="{FF2B5EF4-FFF2-40B4-BE49-F238E27FC236}">
                <a16:creationId xmlns:a16="http://schemas.microsoft.com/office/drawing/2014/main" id="{2C8B2C7D-A6A4-4AD6-98D1-14CA0A524110}"/>
              </a:ext>
            </a:extLst>
          </p:cNvPr>
          <p:cNvSpPr/>
          <p:nvPr/>
        </p:nvSpPr>
        <p:spPr>
          <a:xfrm>
            <a:off x="6080372" y="1669774"/>
            <a:ext cx="3034748" cy="166977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chemeClr val="tx1"/>
                </a:solidFill>
              </a:rPr>
              <a:t>poosobljenje -davanje ljudskih osobina</a:t>
            </a:r>
          </a:p>
        </p:txBody>
      </p:sp>
      <p:sp>
        <p:nvSpPr>
          <p:cNvPr id="16" name="Pravokutnik 15">
            <a:extLst>
              <a:ext uri="{FF2B5EF4-FFF2-40B4-BE49-F238E27FC236}">
                <a16:creationId xmlns:a16="http://schemas.microsoft.com/office/drawing/2014/main" id="{D8FFECB2-695F-4E39-98EA-1644C748ECB1}"/>
              </a:ext>
            </a:extLst>
          </p:cNvPr>
          <p:cNvSpPr/>
          <p:nvPr/>
        </p:nvSpPr>
        <p:spPr>
          <a:xfrm>
            <a:off x="3045327" y="1688269"/>
            <a:ext cx="3024169" cy="166977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chemeClr val="tx1"/>
                </a:solidFill>
              </a:rPr>
              <a:t>oponašanje zvukova</a:t>
            </a:r>
          </a:p>
        </p:txBody>
      </p:sp>
      <p:sp>
        <p:nvSpPr>
          <p:cNvPr id="17" name="Pravokutnik 16">
            <a:extLst>
              <a:ext uri="{FF2B5EF4-FFF2-40B4-BE49-F238E27FC236}">
                <a16:creationId xmlns:a16="http://schemas.microsoft.com/office/drawing/2014/main" id="{161C6E2F-4EE6-4DFD-99F5-18926DF4AC92}"/>
              </a:ext>
            </a:extLst>
          </p:cNvPr>
          <p:cNvSpPr/>
          <p:nvPr/>
        </p:nvSpPr>
        <p:spPr>
          <a:xfrm>
            <a:off x="13252" y="1668093"/>
            <a:ext cx="3034748" cy="166977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chemeClr val="tx1"/>
                </a:solidFill>
              </a:rPr>
              <a:t>doživljavamo je osjetilom sluha</a:t>
            </a:r>
          </a:p>
        </p:txBody>
      </p:sp>
      <p:sp>
        <p:nvSpPr>
          <p:cNvPr id="18" name="Pravokutnik 17">
            <a:extLst>
              <a:ext uri="{FF2B5EF4-FFF2-40B4-BE49-F238E27FC236}">
                <a16:creationId xmlns:a16="http://schemas.microsoft.com/office/drawing/2014/main" id="{3B0CDA15-33BB-4986-B5C5-A740568A0F6B}"/>
              </a:ext>
            </a:extLst>
          </p:cNvPr>
          <p:cNvSpPr/>
          <p:nvPr/>
        </p:nvSpPr>
        <p:spPr>
          <a:xfrm>
            <a:off x="3034748" y="3356362"/>
            <a:ext cx="3034748" cy="166977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chemeClr val="tx1"/>
                </a:solidFill>
              </a:rPr>
              <a:t>ukrasni pridjev</a:t>
            </a:r>
          </a:p>
        </p:txBody>
      </p:sp>
      <p:sp>
        <p:nvSpPr>
          <p:cNvPr id="19" name="Pravokutnik 18">
            <a:extLst>
              <a:ext uri="{FF2B5EF4-FFF2-40B4-BE49-F238E27FC236}">
                <a16:creationId xmlns:a16="http://schemas.microsoft.com/office/drawing/2014/main" id="{08FCD9BD-1D08-498B-8416-B8FD4672FF6A}"/>
              </a:ext>
            </a:extLst>
          </p:cNvPr>
          <p:cNvSpPr/>
          <p:nvPr/>
        </p:nvSpPr>
        <p:spPr>
          <a:xfrm>
            <a:off x="6089374" y="3373176"/>
            <a:ext cx="3034748" cy="165295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chemeClr val="tx1"/>
                </a:solidFill>
              </a:rPr>
              <a:t>jedan red u pjesmi</a:t>
            </a:r>
          </a:p>
        </p:txBody>
      </p:sp>
      <p:sp>
        <p:nvSpPr>
          <p:cNvPr id="20" name="Pravokutnik 19">
            <a:extLst>
              <a:ext uri="{FF2B5EF4-FFF2-40B4-BE49-F238E27FC236}">
                <a16:creationId xmlns:a16="http://schemas.microsoft.com/office/drawing/2014/main" id="{A6882D91-7394-41E2-BEAB-4BE126E29D6A}"/>
              </a:ext>
            </a:extLst>
          </p:cNvPr>
          <p:cNvSpPr/>
          <p:nvPr/>
        </p:nvSpPr>
        <p:spPr>
          <a:xfrm>
            <a:off x="9087428" y="3342910"/>
            <a:ext cx="3058876" cy="168322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chemeClr val="tx1"/>
                </a:solidFill>
              </a:rPr>
              <a:t>kraća, slikovita osjećajna djela, najčešće u stihu</a:t>
            </a:r>
          </a:p>
        </p:txBody>
      </p:sp>
      <p:sp>
        <p:nvSpPr>
          <p:cNvPr id="21" name="Pravokutnik 20">
            <a:extLst>
              <a:ext uri="{FF2B5EF4-FFF2-40B4-BE49-F238E27FC236}">
                <a16:creationId xmlns:a16="http://schemas.microsoft.com/office/drawing/2014/main" id="{35B4ECB5-7B3C-43D5-9FCB-E7951C3E6282}"/>
              </a:ext>
            </a:extLst>
          </p:cNvPr>
          <p:cNvSpPr/>
          <p:nvPr/>
        </p:nvSpPr>
        <p:spPr>
          <a:xfrm>
            <a:off x="9087428" y="5026136"/>
            <a:ext cx="3058876" cy="166977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chemeClr val="tx1"/>
                </a:solidFill>
              </a:rPr>
              <a:t>kraće književno djelo napisano u stihu, slikovita, osjećajna, ritmična</a:t>
            </a:r>
          </a:p>
        </p:txBody>
      </p:sp>
      <p:sp>
        <p:nvSpPr>
          <p:cNvPr id="22" name="Pravokutnik 21">
            <a:extLst>
              <a:ext uri="{FF2B5EF4-FFF2-40B4-BE49-F238E27FC236}">
                <a16:creationId xmlns:a16="http://schemas.microsoft.com/office/drawing/2014/main" id="{75DCCC5B-E626-4AD5-97B9-452047EA4D60}"/>
              </a:ext>
            </a:extLst>
          </p:cNvPr>
          <p:cNvSpPr/>
          <p:nvPr/>
        </p:nvSpPr>
        <p:spPr>
          <a:xfrm>
            <a:off x="6061088" y="5024455"/>
            <a:ext cx="3034748" cy="166977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chemeClr val="tx1"/>
                </a:solidFill>
              </a:rPr>
              <a:t>stih koji je s ostalima vezan rimom</a:t>
            </a:r>
          </a:p>
        </p:txBody>
      </p:sp>
      <p:sp>
        <p:nvSpPr>
          <p:cNvPr id="23" name="Pravokutnik 22">
            <a:extLst>
              <a:ext uri="{FF2B5EF4-FFF2-40B4-BE49-F238E27FC236}">
                <a16:creationId xmlns:a16="http://schemas.microsoft.com/office/drawing/2014/main" id="{6B7EE4B0-D196-41F4-A127-23FA63E8B0D2}"/>
              </a:ext>
            </a:extLst>
          </p:cNvPr>
          <p:cNvSpPr/>
          <p:nvPr/>
        </p:nvSpPr>
        <p:spPr>
          <a:xfrm>
            <a:off x="3028762" y="5034986"/>
            <a:ext cx="3034748" cy="166977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chemeClr val="tx1"/>
                </a:solidFill>
              </a:rPr>
              <a:t>lirska pjesma s temom prirode, krajolika</a:t>
            </a:r>
          </a:p>
        </p:txBody>
      </p:sp>
      <p:sp>
        <p:nvSpPr>
          <p:cNvPr id="9" name="Pravokutnik 8">
            <a:extLst>
              <a:ext uri="{FF2B5EF4-FFF2-40B4-BE49-F238E27FC236}">
                <a16:creationId xmlns:a16="http://schemas.microsoft.com/office/drawing/2014/main" id="{D4F3045B-4172-40B1-B7BB-66E8881745B4}"/>
              </a:ext>
            </a:extLst>
          </p:cNvPr>
          <p:cNvSpPr/>
          <p:nvPr/>
        </p:nvSpPr>
        <p:spPr>
          <a:xfrm>
            <a:off x="-14837" y="-3362"/>
            <a:ext cx="3034748" cy="166977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dirty="0">
                <a:solidFill>
                  <a:schemeClr val="tx1"/>
                </a:solidFill>
              </a:rPr>
              <a:t>usporedba</a:t>
            </a:r>
          </a:p>
        </p:txBody>
      </p:sp>
      <p:sp>
        <p:nvSpPr>
          <p:cNvPr id="8" name="Pravokutnik 7">
            <a:extLst>
              <a:ext uri="{FF2B5EF4-FFF2-40B4-BE49-F238E27FC236}">
                <a16:creationId xmlns:a16="http://schemas.microsoft.com/office/drawing/2014/main" id="{A0819399-D6C5-4C42-B9B0-079A76C595B8}"/>
              </a:ext>
            </a:extLst>
          </p:cNvPr>
          <p:cNvSpPr/>
          <p:nvPr/>
        </p:nvSpPr>
        <p:spPr>
          <a:xfrm>
            <a:off x="-42924" y="16595"/>
            <a:ext cx="3034748" cy="16697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dirty="0"/>
              <a:t>1</a:t>
            </a:r>
          </a:p>
        </p:txBody>
      </p:sp>
      <p:sp>
        <p:nvSpPr>
          <p:cNvPr id="24" name="Pravokutnik 23">
            <a:extLst>
              <a:ext uri="{FF2B5EF4-FFF2-40B4-BE49-F238E27FC236}">
                <a16:creationId xmlns:a16="http://schemas.microsoft.com/office/drawing/2014/main" id="{779B215E-41B8-42A0-9DB4-60FA45D43D99}"/>
              </a:ext>
            </a:extLst>
          </p:cNvPr>
          <p:cNvSpPr/>
          <p:nvPr/>
        </p:nvSpPr>
        <p:spPr>
          <a:xfrm>
            <a:off x="0" y="3373177"/>
            <a:ext cx="3028762" cy="166977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chemeClr val="tx1"/>
                </a:solidFill>
              </a:rPr>
              <a:t>glasovno podudaranje slogova na kraju stiha</a:t>
            </a:r>
          </a:p>
        </p:txBody>
      </p:sp>
      <p:sp>
        <p:nvSpPr>
          <p:cNvPr id="25" name="Pravokutnik 24">
            <a:extLst>
              <a:ext uri="{FF2B5EF4-FFF2-40B4-BE49-F238E27FC236}">
                <a16:creationId xmlns:a16="http://schemas.microsoft.com/office/drawing/2014/main" id="{1139E493-4C45-4B0E-9F50-40DB9A5D7410}"/>
              </a:ext>
            </a:extLst>
          </p:cNvPr>
          <p:cNvSpPr/>
          <p:nvPr/>
        </p:nvSpPr>
        <p:spPr>
          <a:xfrm>
            <a:off x="3633" y="5038969"/>
            <a:ext cx="3034748" cy="166977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chemeClr val="tx1"/>
                </a:solidFill>
              </a:rPr>
              <a:t>više stihova u pjesmi koji čine cjelinu</a:t>
            </a:r>
          </a:p>
        </p:txBody>
      </p:sp>
      <p:sp>
        <p:nvSpPr>
          <p:cNvPr id="26" name="Pravokutnik 25">
            <a:extLst>
              <a:ext uri="{FF2B5EF4-FFF2-40B4-BE49-F238E27FC236}">
                <a16:creationId xmlns:a16="http://schemas.microsoft.com/office/drawing/2014/main" id="{FD08D9AC-0FF7-46DC-AD02-A61D731086C2}"/>
              </a:ext>
            </a:extLst>
          </p:cNvPr>
          <p:cNvSpPr/>
          <p:nvPr/>
        </p:nvSpPr>
        <p:spPr>
          <a:xfrm>
            <a:off x="3005868" y="0"/>
            <a:ext cx="3034748" cy="166977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dirty="0">
                <a:solidFill>
                  <a:schemeClr val="tx1"/>
                </a:solidFill>
              </a:rPr>
              <a:t>kontrast</a:t>
            </a:r>
          </a:p>
        </p:txBody>
      </p:sp>
      <p:sp>
        <p:nvSpPr>
          <p:cNvPr id="27" name="Pravokutnik 26">
            <a:extLst>
              <a:ext uri="{FF2B5EF4-FFF2-40B4-BE49-F238E27FC236}">
                <a16:creationId xmlns:a16="http://schemas.microsoft.com/office/drawing/2014/main" id="{4E963629-D573-47BA-B149-C60D720BB64D}"/>
              </a:ext>
            </a:extLst>
          </p:cNvPr>
          <p:cNvSpPr/>
          <p:nvPr/>
        </p:nvSpPr>
        <p:spPr>
          <a:xfrm>
            <a:off x="6060494" y="13672"/>
            <a:ext cx="3034748" cy="166977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dirty="0">
                <a:solidFill>
                  <a:schemeClr val="tx1"/>
                </a:solidFill>
              </a:rPr>
              <a:t>vizualna pjesnička slika</a:t>
            </a:r>
          </a:p>
        </p:txBody>
      </p:sp>
      <p:sp>
        <p:nvSpPr>
          <p:cNvPr id="28" name="Pravokutnik 27">
            <a:extLst>
              <a:ext uri="{FF2B5EF4-FFF2-40B4-BE49-F238E27FC236}">
                <a16:creationId xmlns:a16="http://schemas.microsoft.com/office/drawing/2014/main" id="{BFE76959-E856-4993-B109-9DB058D59264}"/>
              </a:ext>
            </a:extLst>
          </p:cNvPr>
          <p:cNvSpPr/>
          <p:nvPr/>
        </p:nvSpPr>
        <p:spPr>
          <a:xfrm>
            <a:off x="9090398" y="12610"/>
            <a:ext cx="3034748" cy="166977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dirty="0">
                <a:solidFill>
                  <a:schemeClr val="tx1"/>
                </a:solidFill>
              </a:rPr>
              <a:t>motiv</a:t>
            </a:r>
          </a:p>
        </p:txBody>
      </p:sp>
      <p:sp>
        <p:nvSpPr>
          <p:cNvPr id="29" name="Pravokutnik 28">
            <a:extLst>
              <a:ext uri="{FF2B5EF4-FFF2-40B4-BE49-F238E27FC236}">
                <a16:creationId xmlns:a16="http://schemas.microsoft.com/office/drawing/2014/main" id="{07FA0A5B-91FF-451F-95AD-1A66F59E5F12}"/>
              </a:ext>
            </a:extLst>
          </p:cNvPr>
          <p:cNvSpPr/>
          <p:nvPr/>
        </p:nvSpPr>
        <p:spPr>
          <a:xfrm>
            <a:off x="9104541" y="1666410"/>
            <a:ext cx="3034748" cy="166977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dirty="0">
                <a:solidFill>
                  <a:schemeClr val="tx1"/>
                </a:solidFill>
              </a:rPr>
              <a:t>tema</a:t>
            </a:r>
          </a:p>
        </p:txBody>
      </p:sp>
      <p:sp>
        <p:nvSpPr>
          <p:cNvPr id="30" name="Pravokutnik 29">
            <a:extLst>
              <a:ext uri="{FF2B5EF4-FFF2-40B4-BE49-F238E27FC236}">
                <a16:creationId xmlns:a16="http://schemas.microsoft.com/office/drawing/2014/main" id="{135631F8-265D-4A7D-8F84-A04C227BE746}"/>
              </a:ext>
            </a:extLst>
          </p:cNvPr>
          <p:cNvSpPr/>
          <p:nvPr/>
        </p:nvSpPr>
        <p:spPr>
          <a:xfrm>
            <a:off x="6059854" y="1690523"/>
            <a:ext cx="3034748" cy="166977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dirty="0">
                <a:solidFill>
                  <a:schemeClr val="tx1"/>
                </a:solidFill>
              </a:rPr>
              <a:t>personifikacija</a:t>
            </a:r>
          </a:p>
        </p:txBody>
      </p:sp>
      <p:sp>
        <p:nvSpPr>
          <p:cNvPr id="31" name="Pravokutnik 30">
            <a:extLst>
              <a:ext uri="{FF2B5EF4-FFF2-40B4-BE49-F238E27FC236}">
                <a16:creationId xmlns:a16="http://schemas.microsoft.com/office/drawing/2014/main" id="{3151D45E-07EA-4F58-A552-3DEF96DA64E8}"/>
              </a:ext>
            </a:extLst>
          </p:cNvPr>
          <p:cNvSpPr/>
          <p:nvPr/>
        </p:nvSpPr>
        <p:spPr>
          <a:xfrm>
            <a:off x="3032768" y="1676278"/>
            <a:ext cx="3034748" cy="166977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dirty="0">
                <a:solidFill>
                  <a:schemeClr val="tx1"/>
                </a:solidFill>
              </a:rPr>
              <a:t>onomatopeja</a:t>
            </a:r>
          </a:p>
        </p:txBody>
      </p:sp>
      <p:sp>
        <p:nvSpPr>
          <p:cNvPr id="32" name="Pravokutnik 31">
            <a:extLst>
              <a:ext uri="{FF2B5EF4-FFF2-40B4-BE49-F238E27FC236}">
                <a16:creationId xmlns:a16="http://schemas.microsoft.com/office/drawing/2014/main" id="{5D346622-F1EF-464F-AB08-9BA1F16D58CE}"/>
              </a:ext>
            </a:extLst>
          </p:cNvPr>
          <p:cNvSpPr/>
          <p:nvPr/>
        </p:nvSpPr>
        <p:spPr>
          <a:xfrm>
            <a:off x="9118087" y="3335344"/>
            <a:ext cx="3034748" cy="166977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dirty="0">
                <a:solidFill>
                  <a:schemeClr val="tx1"/>
                </a:solidFill>
              </a:rPr>
              <a:t>lirika</a:t>
            </a:r>
          </a:p>
        </p:txBody>
      </p:sp>
      <p:sp>
        <p:nvSpPr>
          <p:cNvPr id="33" name="Pravokutnik 32">
            <a:extLst>
              <a:ext uri="{FF2B5EF4-FFF2-40B4-BE49-F238E27FC236}">
                <a16:creationId xmlns:a16="http://schemas.microsoft.com/office/drawing/2014/main" id="{2D53EF27-9324-453F-B134-3F0CDEA7B83E}"/>
              </a:ext>
            </a:extLst>
          </p:cNvPr>
          <p:cNvSpPr/>
          <p:nvPr/>
        </p:nvSpPr>
        <p:spPr>
          <a:xfrm>
            <a:off x="6086995" y="3367023"/>
            <a:ext cx="3034748" cy="166977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dirty="0">
                <a:solidFill>
                  <a:schemeClr val="tx1"/>
                </a:solidFill>
              </a:rPr>
              <a:t>stih</a:t>
            </a:r>
          </a:p>
        </p:txBody>
      </p:sp>
      <p:sp>
        <p:nvSpPr>
          <p:cNvPr id="34" name="Pravokutnik 33">
            <a:extLst>
              <a:ext uri="{FF2B5EF4-FFF2-40B4-BE49-F238E27FC236}">
                <a16:creationId xmlns:a16="http://schemas.microsoft.com/office/drawing/2014/main" id="{7EA586F4-F09F-4B62-8C7C-AF71B4BEB731}"/>
              </a:ext>
            </a:extLst>
          </p:cNvPr>
          <p:cNvSpPr/>
          <p:nvPr/>
        </p:nvSpPr>
        <p:spPr>
          <a:xfrm>
            <a:off x="3030544" y="3341850"/>
            <a:ext cx="3034748" cy="166977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dirty="0">
                <a:solidFill>
                  <a:schemeClr val="tx1"/>
                </a:solidFill>
              </a:rPr>
              <a:t>epitet</a:t>
            </a:r>
          </a:p>
        </p:txBody>
      </p:sp>
      <p:sp>
        <p:nvSpPr>
          <p:cNvPr id="35" name="Pravokutnik 34">
            <a:extLst>
              <a:ext uri="{FF2B5EF4-FFF2-40B4-BE49-F238E27FC236}">
                <a16:creationId xmlns:a16="http://schemas.microsoft.com/office/drawing/2014/main" id="{CB8AF8A5-28FB-467A-B23D-66AFB99E6C16}"/>
              </a:ext>
            </a:extLst>
          </p:cNvPr>
          <p:cNvSpPr/>
          <p:nvPr/>
        </p:nvSpPr>
        <p:spPr>
          <a:xfrm>
            <a:off x="-11079" y="3356362"/>
            <a:ext cx="3034748" cy="166977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dirty="0">
                <a:solidFill>
                  <a:schemeClr val="tx1"/>
                </a:solidFill>
              </a:rPr>
              <a:t>rima</a:t>
            </a:r>
          </a:p>
        </p:txBody>
      </p:sp>
      <p:sp>
        <p:nvSpPr>
          <p:cNvPr id="36" name="Pravokutnik 35">
            <a:extLst>
              <a:ext uri="{FF2B5EF4-FFF2-40B4-BE49-F238E27FC236}">
                <a16:creationId xmlns:a16="http://schemas.microsoft.com/office/drawing/2014/main" id="{9676FE63-2D1E-40BF-B1C3-C5646647F52F}"/>
              </a:ext>
            </a:extLst>
          </p:cNvPr>
          <p:cNvSpPr/>
          <p:nvPr/>
        </p:nvSpPr>
        <p:spPr>
          <a:xfrm>
            <a:off x="0" y="5019012"/>
            <a:ext cx="3034748" cy="166977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dirty="0">
                <a:solidFill>
                  <a:schemeClr val="tx1"/>
                </a:solidFill>
              </a:rPr>
              <a:t>strofa</a:t>
            </a:r>
          </a:p>
        </p:txBody>
      </p:sp>
      <p:sp>
        <p:nvSpPr>
          <p:cNvPr id="37" name="Pravokutnik 36">
            <a:extLst>
              <a:ext uri="{FF2B5EF4-FFF2-40B4-BE49-F238E27FC236}">
                <a16:creationId xmlns:a16="http://schemas.microsoft.com/office/drawing/2014/main" id="{8F0F3BE0-3D36-4BE1-AC4A-9C99439D4A10}"/>
              </a:ext>
            </a:extLst>
          </p:cNvPr>
          <p:cNvSpPr/>
          <p:nvPr/>
        </p:nvSpPr>
        <p:spPr>
          <a:xfrm>
            <a:off x="3030544" y="5021934"/>
            <a:ext cx="3034748" cy="166977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dirty="0">
                <a:solidFill>
                  <a:schemeClr val="tx1"/>
                </a:solidFill>
              </a:rPr>
              <a:t>lirska pejzažna pjesma</a:t>
            </a:r>
          </a:p>
        </p:txBody>
      </p:sp>
      <p:sp>
        <p:nvSpPr>
          <p:cNvPr id="38" name="Pravokutnik 37">
            <a:extLst>
              <a:ext uri="{FF2B5EF4-FFF2-40B4-BE49-F238E27FC236}">
                <a16:creationId xmlns:a16="http://schemas.microsoft.com/office/drawing/2014/main" id="{0A3AFA20-C99C-46E2-AF4B-AF4F5A128241}"/>
              </a:ext>
            </a:extLst>
          </p:cNvPr>
          <p:cNvSpPr/>
          <p:nvPr/>
        </p:nvSpPr>
        <p:spPr>
          <a:xfrm>
            <a:off x="6077310" y="5020519"/>
            <a:ext cx="3034748" cy="166977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dirty="0">
                <a:solidFill>
                  <a:schemeClr val="tx1"/>
                </a:solidFill>
              </a:rPr>
              <a:t>vezani stih</a:t>
            </a:r>
          </a:p>
        </p:txBody>
      </p:sp>
      <p:sp>
        <p:nvSpPr>
          <p:cNvPr id="39" name="Pravokutnik 38">
            <a:extLst>
              <a:ext uri="{FF2B5EF4-FFF2-40B4-BE49-F238E27FC236}">
                <a16:creationId xmlns:a16="http://schemas.microsoft.com/office/drawing/2014/main" id="{1CD47D56-B34D-41D0-888B-909E3F43E5DC}"/>
              </a:ext>
            </a:extLst>
          </p:cNvPr>
          <p:cNvSpPr/>
          <p:nvPr/>
        </p:nvSpPr>
        <p:spPr>
          <a:xfrm>
            <a:off x="9118087" y="5034986"/>
            <a:ext cx="3034748" cy="166977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dirty="0">
                <a:solidFill>
                  <a:schemeClr val="tx1"/>
                </a:solidFill>
              </a:rPr>
              <a:t>lirska pjesma</a:t>
            </a:r>
          </a:p>
        </p:txBody>
      </p:sp>
      <p:sp>
        <p:nvSpPr>
          <p:cNvPr id="40" name="Pravokutnik 39">
            <a:extLst>
              <a:ext uri="{FF2B5EF4-FFF2-40B4-BE49-F238E27FC236}">
                <a16:creationId xmlns:a16="http://schemas.microsoft.com/office/drawing/2014/main" id="{83551BFC-D9BC-4CB5-97FE-124CF6DE2535}"/>
              </a:ext>
            </a:extLst>
          </p:cNvPr>
          <p:cNvSpPr/>
          <p:nvPr/>
        </p:nvSpPr>
        <p:spPr>
          <a:xfrm>
            <a:off x="1830" y="1703402"/>
            <a:ext cx="3034748" cy="166977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dirty="0">
                <a:solidFill>
                  <a:schemeClr val="tx1"/>
                </a:solidFill>
              </a:rPr>
              <a:t>slušna pjesnička slika</a:t>
            </a:r>
          </a:p>
        </p:txBody>
      </p:sp>
      <p:sp>
        <p:nvSpPr>
          <p:cNvPr id="41" name="Pravokutnik 40">
            <a:extLst>
              <a:ext uri="{FF2B5EF4-FFF2-40B4-BE49-F238E27FC236}">
                <a16:creationId xmlns:a16="http://schemas.microsoft.com/office/drawing/2014/main" id="{2B5EB6BC-0488-4248-A175-2E8C64EC6D97}"/>
              </a:ext>
            </a:extLst>
          </p:cNvPr>
          <p:cNvSpPr/>
          <p:nvPr/>
        </p:nvSpPr>
        <p:spPr>
          <a:xfrm>
            <a:off x="3003643" y="18386"/>
            <a:ext cx="3068525" cy="16697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dirty="0"/>
              <a:t>2</a:t>
            </a:r>
          </a:p>
        </p:txBody>
      </p:sp>
      <p:sp>
        <p:nvSpPr>
          <p:cNvPr id="42" name="Pravokutnik 41">
            <a:extLst>
              <a:ext uri="{FF2B5EF4-FFF2-40B4-BE49-F238E27FC236}">
                <a16:creationId xmlns:a16="http://schemas.microsoft.com/office/drawing/2014/main" id="{9FDC2A94-4BF0-402E-BC76-962DFA491285}"/>
              </a:ext>
            </a:extLst>
          </p:cNvPr>
          <p:cNvSpPr/>
          <p:nvPr/>
        </p:nvSpPr>
        <p:spPr>
          <a:xfrm>
            <a:off x="6075083" y="31947"/>
            <a:ext cx="3034748" cy="16697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dirty="0"/>
              <a:t>3</a:t>
            </a:r>
          </a:p>
        </p:txBody>
      </p:sp>
      <p:sp>
        <p:nvSpPr>
          <p:cNvPr id="43" name="Pravokutnik 42">
            <a:extLst>
              <a:ext uri="{FF2B5EF4-FFF2-40B4-BE49-F238E27FC236}">
                <a16:creationId xmlns:a16="http://schemas.microsoft.com/office/drawing/2014/main" id="{49307DA9-D17B-42B9-8F64-C279EB872195}"/>
              </a:ext>
            </a:extLst>
          </p:cNvPr>
          <p:cNvSpPr/>
          <p:nvPr/>
        </p:nvSpPr>
        <p:spPr>
          <a:xfrm>
            <a:off x="9104541" y="6993"/>
            <a:ext cx="3034748" cy="16957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dirty="0"/>
              <a:t>4</a:t>
            </a:r>
          </a:p>
        </p:txBody>
      </p:sp>
      <p:sp>
        <p:nvSpPr>
          <p:cNvPr id="44" name="Pravokutnik 43">
            <a:extLst>
              <a:ext uri="{FF2B5EF4-FFF2-40B4-BE49-F238E27FC236}">
                <a16:creationId xmlns:a16="http://schemas.microsoft.com/office/drawing/2014/main" id="{51C63D85-370B-45B0-BF96-AE8470004DAF}"/>
              </a:ext>
            </a:extLst>
          </p:cNvPr>
          <p:cNvSpPr/>
          <p:nvPr/>
        </p:nvSpPr>
        <p:spPr>
          <a:xfrm>
            <a:off x="0" y="1697249"/>
            <a:ext cx="3034748" cy="16697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dirty="0"/>
              <a:t>5</a:t>
            </a:r>
          </a:p>
        </p:txBody>
      </p:sp>
      <p:sp>
        <p:nvSpPr>
          <p:cNvPr id="45" name="Pravokutnik 44">
            <a:extLst>
              <a:ext uri="{FF2B5EF4-FFF2-40B4-BE49-F238E27FC236}">
                <a16:creationId xmlns:a16="http://schemas.microsoft.com/office/drawing/2014/main" id="{EE10CCEA-B808-4DD2-9782-AEAD9190AFC0}"/>
              </a:ext>
            </a:extLst>
          </p:cNvPr>
          <p:cNvSpPr/>
          <p:nvPr/>
        </p:nvSpPr>
        <p:spPr>
          <a:xfrm>
            <a:off x="3017536" y="1682671"/>
            <a:ext cx="3034748" cy="16697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dirty="0"/>
              <a:t>6</a:t>
            </a:r>
          </a:p>
        </p:txBody>
      </p:sp>
      <p:sp>
        <p:nvSpPr>
          <p:cNvPr id="46" name="Pravokutnik 45">
            <a:extLst>
              <a:ext uri="{FF2B5EF4-FFF2-40B4-BE49-F238E27FC236}">
                <a16:creationId xmlns:a16="http://schemas.microsoft.com/office/drawing/2014/main" id="{1E07615D-A679-4A02-A66E-94E25C742134}"/>
              </a:ext>
            </a:extLst>
          </p:cNvPr>
          <p:cNvSpPr/>
          <p:nvPr/>
        </p:nvSpPr>
        <p:spPr>
          <a:xfrm>
            <a:off x="6045070" y="1711716"/>
            <a:ext cx="3071237" cy="16697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dirty="0"/>
              <a:t>7</a:t>
            </a:r>
          </a:p>
        </p:txBody>
      </p:sp>
      <p:sp>
        <p:nvSpPr>
          <p:cNvPr id="47" name="Pravokutnik 46">
            <a:extLst>
              <a:ext uri="{FF2B5EF4-FFF2-40B4-BE49-F238E27FC236}">
                <a16:creationId xmlns:a16="http://schemas.microsoft.com/office/drawing/2014/main" id="{221E0477-F36B-40AE-80D0-A49526DAB396}"/>
              </a:ext>
            </a:extLst>
          </p:cNvPr>
          <p:cNvSpPr/>
          <p:nvPr/>
        </p:nvSpPr>
        <p:spPr>
          <a:xfrm>
            <a:off x="9116846" y="1695568"/>
            <a:ext cx="3034748" cy="16697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dirty="0"/>
              <a:t>8</a:t>
            </a:r>
          </a:p>
        </p:txBody>
      </p:sp>
      <p:sp>
        <p:nvSpPr>
          <p:cNvPr id="48" name="Pravokutnik 47">
            <a:extLst>
              <a:ext uri="{FF2B5EF4-FFF2-40B4-BE49-F238E27FC236}">
                <a16:creationId xmlns:a16="http://schemas.microsoft.com/office/drawing/2014/main" id="{2F424600-0B61-4D9A-8217-279115975888}"/>
              </a:ext>
            </a:extLst>
          </p:cNvPr>
          <p:cNvSpPr/>
          <p:nvPr/>
        </p:nvSpPr>
        <p:spPr>
          <a:xfrm>
            <a:off x="-27154" y="3362779"/>
            <a:ext cx="3034748" cy="16697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dirty="0"/>
              <a:t>9</a:t>
            </a:r>
          </a:p>
        </p:txBody>
      </p:sp>
      <p:sp>
        <p:nvSpPr>
          <p:cNvPr id="49" name="Pravokutnik 48">
            <a:extLst>
              <a:ext uri="{FF2B5EF4-FFF2-40B4-BE49-F238E27FC236}">
                <a16:creationId xmlns:a16="http://schemas.microsoft.com/office/drawing/2014/main" id="{9C20F19E-7F7B-408F-927C-AC7467A22C8A}"/>
              </a:ext>
            </a:extLst>
          </p:cNvPr>
          <p:cNvSpPr/>
          <p:nvPr/>
        </p:nvSpPr>
        <p:spPr>
          <a:xfrm>
            <a:off x="3003644" y="3362004"/>
            <a:ext cx="3034748" cy="16697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dirty="0"/>
              <a:t>10</a:t>
            </a:r>
          </a:p>
        </p:txBody>
      </p:sp>
      <p:sp>
        <p:nvSpPr>
          <p:cNvPr id="50" name="Pravokutnik 49">
            <a:extLst>
              <a:ext uri="{FF2B5EF4-FFF2-40B4-BE49-F238E27FC236}">
                <a16:creationId xmlns:a16="http://schemas.microsoft.com/office/drawing/2014/main" id="{1A98BF2A-F11A-417F-9536-09A969FDEB71}"/>
              </a:ext>
            </a:extLst>
          </p:cNvPr>
          <p:cNvSpPr/>
          <p:nvPr/>
        </p:nvSpPr>
        <p:spPr>
          <a:xfrm>
            <a:off x="6042595" y="3388041"/>
            <a:ext cx="3073711" cy="16697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dirty="0"/>
              <a:t>11</a:t>
            </a:r>
          </a:p>
        </p:txBody>
      </p:sp>
      <p:sp>
        <p:nvSpPr>
          <p:cNvPr id="51" name="Pravokutnik 50">
            <a:extLst>
              <a:ext uri="{FF2B5EF4-FFF2-40B4-BE49-F238E27FC236}">
                <a16:creationId xmlns:a16="http://schemas.microsoft.com/office/drawing/2014/main" id="{BE64439F-039C-45CB-B2E2-7B930CBE8FF3}"/>
              </a:ext>
            </a:extLst>
          </p:cNvPr>
          <p:cNvSpPr/>
          <p:nvPr/>
        </p:nvSpPr>
        <p:spPr>
          <a:xfrm>
            <a:off x="9117585" y="3375873"/>
            <a:ext cx="3034748" cy="16697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dirty="0"/>
              <a:t>12</a:t>
            </a:r>
          </a:p>
        </p:txBody>
      </p:sp>
      <p:sp>
        <p:nvSpPr>
          <p:cNvPr id="52" name="Pravokutnik 51">
            <a:extLst>
              <a:ext uri="{FF2B5EF4-FFF2-40B4-BE49-F238E27FC236}">
                <a16:creationId xmlns:a16="http://schemas.microsoft.com/office/drawing/2014/main" id="{C9CD2A0B-F369-4BFB-9D6A-8E83D484ACE4}"/>
              </a:ext>
            </a:extLst>
          </p:cNvPr>
          <p:cNvSpPr/>
          <p:nvPr/>
        </p:nvSpPr>
        <p:spPr>
          <a:xfrm>
            <a:off x="-13450" y="5039189"/>
            <a:ext cx="3034748" cy="16697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dirty="0"/>
              <a:t>13</a:t>
            </a:r>
          </a:p>
        </p:txBody>
      </p:sp>
      <p:sp>
        <p:nvSpPr>
          <p:cNvPr id="53" name="Pravokutnik 52">
            <a:extLst>
              <a:ext uri="{FF2B5EF4-FFF2-40B4-BE49-F238E27FC236}">
                <a16:creationId xmlns:a16="http://schemas.microsoft.com/office/drawing/2014/main" id="{6ED5AD71-824A-4D25-915F-FBD91631BEE8}"/>
              </a:ext>
            </a:extLst>
          </p:cNvPr>
          <p:cNvSpPr/>
          <p:nvPr/>
        </p:nvSpPr>
        <p:spPr>
          <a:xfrm>
            <a:off x="3017536" y="5037420"/>
            <a:ext cx="3063382" cy="16846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dirty="0"/>
              <a:t>14</a:t>
            </a:r>
          </a:p>
        </p:txBody>
      </p:sp>
      <p:sp>
        <p:nvSpPr>
          <p:cNvPr id="54" name="Pravokutnik 53">
            <a:extLst>
              <a:ext uri="{FF2B5EF4-FFF2-40B4-BE49-F238E27FC236}">
                <a16:creationId xmlns:a16="http://schemas.microsoft.com/office/drawing/2014/main" id="{E0B64B3F-243E-49E5-9395-F1F1CA41126E}"/>
              </a:ext>
            </a:extLst>
          </p:cNvPr>
          <p:cNvSpPr/>
          <p:nvPr/>
        </p:nvSpPr>
        <p:spPr>
          <a:xfrm>
            <a:off x="6047390" y="5013878"/>
            <a:ext cx="3056254" cy="16697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dirty="0"/>
              <a:t>15</a:t>
            </a:r>
          </a:p>
        </p:txBody>
      </p:sp>
      <p:sp>
        <p:nvSpPr>
          <p:cNvPr id="55" name="Pravokutnik 54">
            <a:extLst>
              <a:ext uri="{FF2B5EF4-FFF2-40B4-BE49-F238E27FC236}">
                <a16:creationId xmlns:a16="http://schemas.microsoft.com/office/drawing/2014/main" id="{012E8A85-8701-4A4A-96D0-3BD62F523AA2}"/>
              </a:ext>
            </a:extLst>
          </p:cNvPr>
          <p:cNvSpPr/>
          <p:nvPr/>
        </p:nvSpPr>
        <p:spPr>
          <a:xfrm>
            <a:off x="9097113" y="5038081"/>
            <a:ext cx="3034748" cy="16697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dirty="0"/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3885141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98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9" fill="hold">
                      <p:stCondLst>
                        <p:cond delay="0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2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306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7" fill="hold">
                      <p:stCondLst>
                        <p:cond delay="0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0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6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33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1" fill="hold">
                      <p:stCondLst>
                        <p:cond delay="0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4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346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7" fill="hold">
                      <p:stCondLst>
                        <p:cond delay="0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0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354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5" fill="hold">
                      <p:stCondLst>
                        <p:cond delay="0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8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70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1" fill="hold">
                      <p:stCondLst>
                        <p:cond delay="0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4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37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9" fill="hold">
                      <p:stCondLst>
                        <p:cond delay="0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2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9" grpId="0" animBg="1"/>
      <p:bldP spid="8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>
            <a:extLst>
              <a:ext uri="{FF2B5EF4-FFF2-40B4-BE49-F238E27FC236}">
                <a16:creationId xmlns:a16="http://schemas.microsoft.com/office/drawing/2014/main" id="{B058F455-0DD3-49DA-837A-C18C4C5A8E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75" y="1575263"/>
            <a:ext cx="6599956" cy="4890364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3" name="Pravokutnik 2">
            <a:extLst>
              <a:ext uri="{FF2B5EF4-FFF2-40B4-BE49-F238E27FC236}">
                <a16:creationId xmlns:a16="http://schemas.microsoft.com/office/drawing/2014/main" id="{242609D8-91A6-4A9F-89BF-FE530AA08A0A}"/>
              </a:ext>
            </a:extLst>
          </p:cNvPr>
          <p:cNvSpPr/>
          <p:nvPr/>
        </p:nvSpPr>
        <p:spPr>
          <a:xfrm>
            <a:off x="3923209" y="419921"/>
            <a:ext cx="70212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Pada snijeg, pada snijeg</a:t>
            </a:r>
            <a:endParaRPr lang="hr-H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4" name="Pravokutnik 3">
            <a:extLst>
              <a:ext uri="{FF2B5EF4-FFF2-40B4-BE49-F238E27FC236}">
                <a16:creationId xmlns:a16="http://schemas.microsoft.com/office/drawing/2014/main" id="{00C1C8EC-7B2A-4260-B7BE-41F4D74FE2FE}"/>
              </a:ext>
            </a:extLst>
          </p:cNvPr>
          <p:cNvSpPr/>
          <p:nvPr/>
        </p:nvSpPr>
        <p:spPr>
          <a:xfrm>
            <a:off x="6535090" y="1343251"/>
            <a:ext cx="501765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48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Ivan Goran Kovačić</a:t>
            </a:r>
          </a:p>
        </p:txBody>
      </p:sp>
    </p:spTree>
    <p:extLst>
      <p:ext uri="{BB962C8B-B14F-4D97-AF65-F5344CB8AC3E}">
        <p14:creationId xmlns:p14="http://schemas.microsoft.com/office/powerpoint/2010/main" val="21000351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135</Words>
  <Application>Microsoft Office PowerPoint</Application>
  <PresentationFormat>Široki zaslon</PresentationFormat>
  <Paragraphs>51</Paragraphs>
  <Slides>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sustava Office</vt:lpstr>
      <vt:lpstr>motivacija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motivacija</dc:title>
  <dc:creator>ELKOV</dc:creator>
  <cp:lastModifiedBy>ELKOV</cp:lastModifiedBy>
  <cp:revision>10</cp:revision>
  <dcterms:created xsi:type="dcterms:W3CDTF">2017-12-30T18:00:15Z</dcterms:created>
  <dcterms:modified xsi:type="dcterms:W3CDTF">2017-12-30T18:45:44Z</dcterms:modified>
</cp:coreProperties>
</file>